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6" r:id="rId7"/>
    <p:sldId id="261" r:id="rId8"/>
    <p:sldId id="263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mis2020.government.bg/bg/s/Procedure/Info/5023bcbb-36a8-441e-91ff-b92abdb79b9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ansko.bg/za-biznesa/konkursi-targove-i-obyavi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mis2020.government.bg/bg/s/Procedure/Info/5023bcbb-36a8-441e-91ff-b92abdb79b9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novini/aktualno/targov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pp.eop.bg/buyer/248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novini/aktualno/targov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za-biznesa/biznes-katalo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az.government.bg/bg/ejobs/view_prl/" TargetMode="External"/><Relationship Id="rId4" Type="http://schemas.openxmlformats.org/officeDocument/2006/relationships/hyperlink" Target="https://www.dfz.bg/en/hom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794760" y="0"/>
            <a:ext cx="109728" cy="6858000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502920"/>
            <a:ext cx="824062" cy="12070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993392"/>
            <a:ext cx="2651760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dirty="0">
                <a:solidFill>
                  <a:srgbClr val="FFFFFF"/>
                </a:solidFill>
                <a:latin typeface="Aptos"/>
              </a:rPr>
              <a:t>ОБЩИНА
БАНСКО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127248"/>
            <a:ext cx="777240" cy="54864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3429000"/>
            <a:ext cx="269748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F5EFE3"/>
                </a:solidFill>
                <a:latin typeface="Aptos"/>
              </a:rPr>
              <a:t>ПАРТНЬОР НА
МЕСТНИЯ БИЗНЕС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2272" y="822960"/>
            <a:ext cx="6858000" cy="1417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70252F"/>
                </a:solidFill>
                <a:latin typeface="Aptos"/>
              </a:rPr>
              <a:t>БИЗНЕС
БЮЛЕТИН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2487168"/>
            <a:ext cx="64008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315B45"/>
                </a:solidFill>
                <a:latin typeface="Aptos"/>
              </a:rPr>
              <a:t>ОКТОМВРИ 2026  |  БРОЙ 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53712" y="3035808"/>
            <a:ext cx="914400" cy="64008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3364992"/>
            <a:ext cx="6355080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0" i="0" dirty="0" smtClean="0">
                <a:solidFill>
                  <a:srgbClr val="34302E"/>
                </a:solidFill>
                <a:latin typeface="Aptos"/>
              </a:rPr>
              <a:t>Възможности за финансиране, важни срокове
и полезна информация за бизнеса в община Банско.</a:t>
            </a:r>
            <a:endParaRPr lang="bg-BG" sz="18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4617720"/>
            <a:ext cx="6629400" cy="22860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90288" y="6172200"/>
            <a:ext cx="6217920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100" b="0" i="1" dirty="0" smtClean="0">
                <a:solidFill>
                  <a:srgbClr val="6C6762"/>
                </a:solidFill>
                <a:latin typeface="Aptos"/>
              </a:rPr>
              <a:t>Актуална информация към октомври 2026 г.</a:t>
            </a:r>
            <a:endParaRPr lang="bg-BG" sz="1100" b="0" i="1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46920" y="6510528"/>
            <a:ext cx="196596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0252F"/>
                </a:solidFill>
                <a:latin typeface="Aptos"/>
              </a:rPr>
              <a:t>www.bansko.bg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7059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65760"/>
            <a:ext cx="5943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65760"/>
            <a:ext cx="41605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6C6762"/>
                </a:solidFill>
                <a:latin typeface="Aptos"/>
              </a:rPr>
              <a:t>НАЙ-ВАЖНОТО ПРЕЗ ОКТОМВРИ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519672"/>
            <a:ext cx="50292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0252F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188720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2800" b="1" i="0" dirty="0" smtClean="0">
                <a:solidFill>
                  <a:srgbClr val="70252F"/>
                </a:solidFill>
                <a:latin typeface="Aptos"/>
              </a:rPr>
              <a:t>Октомври</a:t>
            </a:r>
            <a:r>
              <a:rPr sz="2800" b="1" i="0" dirty="0" smtClean="0">
                <a:solidFill>
                  <a:srgbClr val="70252F"/>
                </a:solidFill>
                <a:latin typeface="Aptos"/>
              </a:rPr>
              <a:t>: </a:t>
            </a:r>
            <a:r>
              <a:rPr lang="bg-BG" sz="2800" b="1" dirty="0" smtClean="0">
                <a:solidFill>
                  <a:srgbClr val="70252F"/>
                </a:solidFill>
                <a:latin typeface="Aptos"/>
              </a:rPr>
              <a:t>два</a:t>
            </a:r>
            <a:r>
              <a:rPr sz="2800" b="1" i="0" dirty="0" smtClean="0">
                <a:solidFill>
                  <a:srgbClr val="70252F"/>
                </a:solidFill>
                <a:latin typeface="Aptos"/>
              </a:rPr>
              <a:t> </a:t>
            </a:r>
            <a:r>
              <a:rPr lang="bg-BG" sz="2800" b="1" i="0" dirty="0" smtClean="0">
                <a:solidFill>
                  <a:srgbClr val="70252F"/>
                </a:solidFill>
                <a:latin typeface="Aptos"/>
              </a:rPr>
              <a:t>важни акцента</a:t>
            </a:r>
            <a:endParaRPr lang="bg-BG" sz="2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368" y="1719072"/>
            <a:ext cx="10698480" cy="2677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6C6762"/>
                </a:solidFill>
                <a:latin typeface="Aptos"/>
              </a:rPr>
              <a:t>Подбрана информация за срокове, финансиране и възможности в региона.</a:t>
            </a:r>
            <a:endParaRPr lang="bg-BG" sz="1500" b="0" i="0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8368" y="2176272"/>
            <a:ext cx="3493008" cy="324612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8368" y="2176272"/>
            <a:ext cx="91440" cy="3246120"/>
          </a:xfrm>
          <a:prstGeom prst="rect">
            <a:avLst/>
          </a:prstGeom>
          <a:solidFill>
            <a:srgbClr val="315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377440"/>
            <a:ext cx="3054096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15B45"/>
                </a:solidFill>
                <a:latin typeface="Aptos"/>
              </a:rPr>
              <a:t>ФИНАНСИРАНЕ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679192"/>
            <a:ext cx="3054096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До 450 000 евро за зелени технологии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3291840"/>
            <a:ext cx="3035808" cy="1421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Микро-, малките и средните предприятия могат да кандидатстват за инвестиции в зелени технологии.
Краен срок: 10 ноември 2026 г.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43400" y="2176272"/>
            <a:ext cx="91440" cy="3246120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007608" y="2211019"/>
            <a:ext cx="3493008" cy="324612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016752" y="2211019"/>
            <a:ext cx="91440" cy="324612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91072" y="2473460"/>
            <a:ext cx="3054096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dirty="0">
                <a:solidFill>
                  <a:srgbClr val="70252F"/>
                </a:solidFill>
                <a:latin typeface="Aptos"/>
              </a:rPr>
              <a:t>ОБЩИНА БАНСКО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91072" y="2746858"/>
            <a:ext cx="3054096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Общински обяви и процедури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86500" y="3421685"/>
            <a:ext cx="3035808" cy="119109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Прегледайте публикуваните обявления, търгове, обществени поръчки и възможности, свързани с общинската собственост.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68680" y="5715000"/>
            <a:ext cx="2971800" cy="4389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108192" y="5715000"/>
            <a:ext cx="2971800" cy="4389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82181" y="5796289"/>
            <a:ext cx="2661437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600" b="1" dirty="0" smtClean="0">
                <a:latin typeface="Aptos"/>
                <a:hlinkClick r:id="rId3"/>
              </a:rPr>
              <a:t>ЛИНК</a:t>
            </a:r>
            <a:endParaRPr sz="16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2472" y="5810768"/>
            <a:ext cx="29718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bg-BG" sz="1600" b="1" dirty="0" smtClean="0">
                <a:solidFill>
                  <a:srgbClr val="70252F"/>
                </a:solidFill>
                <a:latin typeface="Aptos"/>
                <a:hlinkClick r:id="rId4"/>
              </a:rPr>
              <a:t>ЛИНК</a:t>
            </a:r>
            <a:endParaRPr sz="1600" b="1" i="0" dirty="0">
              <a:solidFill>
                <a:srgbClr val="70252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7059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65760"/>
            <a:ext cx="5943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65760"/>
            <a:ext cx="41605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6C6762"/>
                </a:solidFill>
                <a:latin typeface="Aptos"/>
              </a:rPr>
              <a:t>ФИНАНСИРАНЕ И ПРОГРАМИ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519672"/>
            <a:ext cx="50292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0252F"/>
                </a:solidFill>
                <a:latin typeface="Apto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188720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2800" b="1" i="0" dirty="0" smtClean="0">
                <a:solidFill>
                  <a:srgbClr val="70252F"/>
                </a:solidFill>
                <a:latin typeface="Aptos"/>
              </a:rPr>
              <a:t>Зелени технологии за по-конкурентен бизнес</a:t>
            </a:r>
            <a:endParaRPr lang="bg-BG" sz="2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368" y="1719072"/>
            <a:ext cx="106984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C6762"/>
                </a:solidFill>
                <a:latin typeface="Aptos"/>
              </a:rPr>
              <a:t>Процедура по Програма „Конкурентоспособност и иновации в предприятията“ 2021–2027.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148840"/>
            <a:ext cx="6675120" cy="338328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2432304"/>
            <a:ext cx="6080760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100" b="1" i="0" dirty="0" smtClean="0">
                <a:solidFill>
                  <a:srgbClr val="70252F"/>
                </a:solidFill>
                <a:latin typeface="Aptos"/>
              </a:rPr>
              <a:t>КАКВО МОЖЕ ДА СЕ ПОДКРЕПИ</a:t>
            </a:r>
            <a:endParaRPr lang="bg-BG" sz="11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0120" y="2788920"/>
            <a:ext cx="5897880" cy="18379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b="0" i="0" dirty="0" smtClean="0">
                <a:solidFill>
                  <a:srgbClr val="34302E"/>
                </a:solidFill>
                <a:latin typeface="Aptos"/>
              </a:rPr>
              <a:t>• Машини, съоръжения и оборудване
• Софтуер, патенти, полезни модели и лицензи
• Технологии за кръгова икономика и по-ефективно използване на ресурсите
• Услуги за съответствие с екологични стандарти</a:t>
            </a:r>
            <a:endParaRPr lang="bg-BG" sz="16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0120" y="4892040"/>
            <a:ext cx="5760720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400" b="1" i="0" dirty="0" smtClean="0">
                <a:solidFill>
                  <a:srgbClr val="315B45"/>
                </a:solidFill>
                <a:latin typeface="Aptos"/>
              </a:rPr>
              <a:t>Кандидати: </a:t>
            </a:r>
            <a:r>
              <a:rPr lang="bg-BG" sz="1400" b="1" i="0" dirty="0" err="1" smtClean="0">
                <a:solidFill>
                  <a:srgbClr val="315B45"/>
                </a:solidFill>
                <a:latin typeface="Aptos"/>
              </a:rPr>
              <a:t>микро</a:t>
            </a:r>
            <a:r>
              <a:rPr lang="bg-BG" sz="1400" b="1" i="0" dirty="0" smtClean="0">
                <a:solidFill>
                  <a:srgbClr val="315B45"/>
                </a:solidFill>
                <a:latin typeface="Aptos"/>
              </a:rPr>
              <a:t>-, малки и средни предприятия.</a:t>
            </a:r>
            <a:endParaRPr lang="bg-BG" sz="1400" b="1" i="0" dirty="0">
              <a:solidFill>
                <a:srgbClr val="315B45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635240" y="2140761"/>
            <a:ext cx="3840480" cy="3383280"/>
          </a:xfrm>
          <a:prstGeom prst="roundRect">
            <a:avLst>
              <a:gd name="adj" fmla="val 6000"/>
            </a:avLst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73568" y="2487168"/>
            <a:ext cx="315468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5EFE3"/>
                </a:solidFill>
                <a:latin typeface="Aptos"/>
              </a:rPr>
              <a:t>ФИНАНСОВА ПОДКРЕПА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3568" y="2852928"/>
            <a:ext cx="306324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3000" b="1" i="0" dirty="0" smtClean="0">
                <a:solidFill>
                  <a:srgbClr val="FFFFFF"/>
                </a:solidFill>
                <a:latin typeface="Aptos"/>
              </a:rPr>
              <a:t>77 000 –
450 000 €</a:t>
            </a:r>
            <a:endParaRPr lang="bg-BG" sz="300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73568" y="4187952"/>
            <a:ext cx="310896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600" b="1" i="0" dirty="0" smtClean="0">
                <a:solidFill>
                  <a:srgbClr val="F5EFE3"/>
                </a:solidFill>
                <a:latin typeface="Aptos"/>
              </a:rPr>
              <a:t>До 70% от допустимите разходи</a:t>
            </a:r>
            <a:endParaRPr lang="bg-BG" sz="1600" b="1" i="0" dirty="0">
              <a:solidFill>
                <a:srgbClr val="F5EFE3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73568" y="4846320"/>
            <a:ext cx="132588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000" b="1" i="0" dirty="0" smtClean="0">
                <a:solidFill>
                  <a:srgbClr val="F5EFE3"/>
                </a:solidFill>
                <a:latin typeface="Aptos"/>
              </a:rPr>
              <a:t>КРАЕН СРОК</a:t>
            </a:r>
            <a:endParaRPr lang="bg-BG" sz="1000" b="1" i="0" dirty="0">
              <a:solidFill>
                <a:srgbClr val="F5EFE3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73568" y="5074920"/>
            <a:ext cx="3200400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300" b="1" i="0" dirty="0" smtClean="0">
                <a:solidFill>
                  <a:srgbClr val="FFFFFF"/>
                </a:solidFill>
                <a:latin typeface="Aptos"/>
              </a:rPr>
              <a:t>10 ноември 2026 г. • 16:30 ч.</a:t>
            </a:r>
            <a:endParaRPr lang="bg-BG" sz="130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232" y="5760720"/>
            <a:ext cx="7040880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400" b="0" i="0" dirty="0" smtClean="0">
                <a:solidFill>
                  <a:srgbClr val="6C6762"/>
                </a:solidFill>
                <a:latin typeface="Aptos"/>
              </a:rPr>
              <a:t>Кандидатстването е електронно чрез ИСУН с валиден КЕП.</a:t>
            </a:r>
            <a:endParaRPr lang="bg-BG" sz="1400" b="0" i="0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046720" y="5760720"/>
            <a:ext cx="3154680" cy="4389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0"/>
          <p:cNvSpPr txBox="1"/>
          <p:nvPr/>
        </p:nvSpPr>
        <p:spPr>
          <a:xfrm>
            <a:off x="8538631" y="5811255"/>
            <a:ext cx="1933113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600" b="1" dirty="0" smtClean="0">
                <a:latin typeface="Aptos"/>
                <a:hlinkClick r:id="rId3"/>
              </a:rPr>
              <a:t>ЛИНК</a:t>
            </a:r>
            <a:endParaRPr sz="1600" b="1" i="0" dirty="0"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7059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65760"/>
            <a:ext cx="5943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65760"/>
            <a:ext cx="41605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6C6762"/>
                </a:solidFill>
                <a:latin typeface="Aptos"/>
              </a:rPr>
              <a:t>ОБЩИНСКИ ВЪЗМОЖНОСТИ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519672"/>
            <a:ext cx="50292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 dirty="0" smtClean="0">
                <a:solidFill>
                  <a:srgbClr val="70252F"/>
                </a:solidFill>
                <a:latin typeface="Aptos"/>
              </a:rPr>
              <a:t>0</a:t>
            </a:r>
            <a:r>
              <a:rPr lang="bg-BG" sz="1000" b="1" i="0" dirty="0" smtClean="0">
                <a:solidFill>
                  <a:srgbClr val="70252F"/>
                </a:solidFill>
                <a:latin typeface="Aptos"/>
              </a:rPr>
              <a:t>4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792" y="1188720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2800" b="1" i="0" dirty="0" smtClean="0">
                <a:solidFill>
                  <a:srgbClr val="70252F"/>
                </a:solidFill>
                <a:latin typeface="Aptos"/>
              </a:rPr>
              <a:t>Общински имоти, търгове и обществени поръчки</a:t>
            </a:r>
            <a:endParaRPr lang="bg-BG" sz="2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368" y="1719072"/>
            <a:ext cx="10698480" cy="2677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6C6762"/>
                </a:solidFill>
                <a:latin typeface="Aptos"/>
              </a:rPr>
              <a:t>Следете официалните обявления на Община Банско за актуални процедури и документи.</a:t>
            </a:r>
            <a:endParaRPr lang="bg-BG" sz="1500" b="0" i="0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8368" y="2212848"/>
            <a:ext cx="5257800" cy="260604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8368" y="2212848"/>
            <a:ext cx="91440" cy="26060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414016"/>
            <a:ext cx="4818888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000" b="1" i="0" dirty="0" smtClean="0">
                <a:solidFill>
                  <a:srgbClr val="70252F"/>
                </a:solidFill>
                <a:latin typeface="Aptos"/>
              </a:rPr>
              <a:t>ИМОТИ И ТЪРГОВЕ</a:t>
            </a:r>
            <a:endParaRPr lang="bg-BG"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2715768"/>
            <a:ext cx="4818888" cy="3139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Общинска собственост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6968" y="2964059"/>
            <a:ext cx="4800600" cy="172540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Публикувани са обяви и документи, свързани с управлението и разпореждането с общински имоти.
Проверявайте конкретните условия, срокове и изисквания в съответната обява.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199632" y="2166293"/>
            <a:ext cx="5257800" cy="260604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99632" y="2212848"/>
            <a:ext cx="91440" cy="2606040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55664" y="2414016"/>
            <a:ext cx="4818888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000" b="1" i="0" dirty="0" smtClean="0">
                <a:solidFill>
                  <a:srgbClr val="B68A4D"/>
                </a:solidFill>
                <a:latin typeface="Aptos"/>
              </a:rPr>
              <a:t>ЗА ДОСТАВЧИЦИ</a:t>
            </a:r>
            <a:endParaRPr lang="bg-BG" sz="1000" b="1" i="0" dirty="0">
              <a:solidFill>
                <a:srgbClr val="B68A4D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55664" y="2715768"/>
            <a:ext cx="4818888" cy="3139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Обществени поръчки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6672" y="3048489"/>
            <a:ext cx="4800600" cy="1421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В профила на купувача се публикуват процедурите за възлагане, документацията и сроковете за участие.
Преди подаване на оферта проверявайте актуалната документация.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60120" y="5230368"/>
            <a:ext cx="4526280" cy="4389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92240" y="5230368"/>
            <a:ext cx="4526280" cy="4389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3232" y="5989320"/>
            <a:ext cx="107899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200" b="0" i="1" dirty="0" smtClean="0">
                <a:solidFill>
                  <a:srgbClr val="6C6762"/>
                </a:solidFill>
                <a:latin typeface="Aptos"/>
              </a:rPr>
              <a:t>Бележка: конкретните срокове и условия са тези, посочени в официалната обява или документация.</a:t>
            </a:r>
            <a:endParaRPr lang="bg-BG" sz="1200" b="0" i="1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4128" y="5302765"/>
            <a:ext cx="452628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600" b="1" dirty="0" smtClean="0">
                <a:solidFill>
                  <a:srgbClr val="70252F"/>
                </a:solidFill>
                <a:latin typeface="Aptos"/>
                <a:hlinkClick r:id="rId3"/>
              </a:rPr>
              <a:t>ЛИНК</a:t>
            </a:r>
            <a:endParaRPr sz="16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37960" y="5308247"/>
            <a:ext cx="452628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600" b="1" dirty="0" smtClean="0">
                <a:solidFill>
                  <a:srgbClr val="70252F"/>
                </a:solidFill>
                <a:latin typeface="Aptos"/>
                <a:hlinkClick r:id="rId4"/>
              </a:rPr>
              <a:t>ЛИНК</a:t>
            </a:r>
            <a:endParaRPr sz="1600" b="1" i="0" dirty="0">
              <a:solidFill>
                <a:srgbClr val="70252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Rectangle 6"/>
          <p:cNvSpPr/>
          <p:nvPr/>
        </p:nvSpPr>
        <p:spPr>
          <a:xfrm>
            <a:off x="502920" y="6473952"/>
            <a:ext cx="11183112" cy="18288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5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900" b="0" dirty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11064240" y="6519672"/>
            <a:ext cx="50292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 dirty="0" smtClean="0">
                <a:solidFill>
                  <a:srgbClr val="70252F"/>
                </a:solidFill>
                <a:latin typeface="Aptos"/>
              </a:rPr>
              <a:t>0</a:t>
            </a:r>
            <a:r>
              <a:rPr lang="bg-BG" sz="1000" b="1" i="0" dirty="0" smtClean="0">
                <a:solidFill>
                  <a:srgbClr val="70252F"/>
                </a:solidFill>
                <a:latin typeface="Aptos"/>
              </a:rPr>
              <a:t>5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6448383" y="5585919"/>
            <a:ext cx="4879523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600" b="1" dirty="0" smtClean="0">
                <a:solidFill>
                  <a:srgbClr val="70252F"/>
                </a:solidFill>
                <a:latin typeface="Aptos"/>
                <a:hlinkClick r:id="rId3"/>
              </a:rPr>
              <a:t>ЛИНК</a:t>
            </a:r>
            <a:endParaRPr sz="1600" b="1" i="0" dirty="0">
              <a:solidFill>
                <a:srgbClr val="70252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21268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Rectangle 6"/>
          <p:cNvSpPr/>
          <p:nvPr/>
        </p:nvSpPr>
        <p:spPr>
          <a:xfrm>
            <a:off x="502920" y="6473952"/>
            <a:ext cx="11183112" cy="18288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5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900" b="0" dirty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11064240" y="6519672"/>
            <a:ext cx="50292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 dirty="0">
                <a:solidFill>
                  <a:srgbClr val="70252F"/>
                </a:solidFill>
                <a:latin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6888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7059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65760"/>
            <a:ext cx="5943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65760"/>
            <a:ext cx="41605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6C6762"/>
                </a:solidFill>
                <a:latin typeface="Aptos"/>
              </a:rPr>
              <a:t>ПРАКТИЧНА ИНФОРМАЦИЯ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519672"/>
            <a:ext cx="50292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 dirty="0" smtClean="0">
                <a:solidFill>
                  <a:srgbClr val="70252F"/>
                </a:solidFill>
                <a:latin typeface="Aptos"/>
              </a:rPr>
              <a:t>0</a:t>
            </a:r>
            <a:r>
              <a:rPr lang="bg-BG" sz="1000" b="1" i="0" dirty="0" smtClean="0">
                <a:solidFill>
                  <a:srgbClr val="70252F"/>
                </a:solidFill>
                <a:latin typeface="Aptos"/>
              </a:rPr>
              <a:t>7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792" y="1188720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2800" b="1" i="0" dirty="0" smtClean="0">
                <a:solidFill>
                  <a:srgbClr val="70252F"/>
                </a:solidFill>
                <a:latin typeface="Aptos"/>
              </a:rPr>
              <a:t>Три места, които е полезно да следите</a:t>
            </a:r>
            <a:endParaRPr lang="bg-BG" sz="2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368" y="1719072"/>
            <a:ext cx="10698480" cy="2677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6C6762"/>
                </a:solidFill>
                <a:latin typeface="Aptos"/>
              </a:rPr>
              <a:t>Бърз ориентир за фирмите, работодателите и предприемачите в община Банско.</a:t>
            </a:r>
            <a:endParaRPr lang="bg-BG" sz="1500" b="0" i="0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13232" y="2212848"/>
            <a:ext cx="658368" cy="658368"/>
          </a:xfrm>
          <a:prstGeom prst="roundRect">
            <a:avLst>
              <a:gd name="adj" fmla="val 6000"/>
            </a:avLst>
          </a:prstGeom>
          <a:solidFill>
            <a:srgbClr val="315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2377440"/>
            <a:ext cx="585216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2231136"/>
            <a:ext cx="28803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Бизнес каталог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7680" y="2231136"/>
            <a:ext cx="690372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Включването в каталога на общината е възможност за по-добра видимост на местната фирма.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823960" y="2871215"/>
            <a:ext cx="2331720" cy="3108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13232" y="3310128"/>
            <a:ext cx="658368" cy="658368"/>
          </a:xfrm>
          <a:prstGeom prst="roundRect">
            <a:avLst>
              <a:gd name="adj" fmla="val 6000"/>
            </a:avLst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3474720"/>
            <a:ext cx="585216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7632" y="3328416"/>
            <a:ext cx="2562628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Работодатели и заетост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97680" y="3328416"/>
            <a:ext cx="690372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500" b="0" i="0" dirty="0" smtClean="0">
                <a:solidFill>
                  <a:srgbClr val="34302E"/>
                </a:solidFill>
                <a:latin typeface="Aptos"/>
              </a:rPr>
              <a:t>Проверявайте актуалните мерки, обучения и възможности чрез компетентните институции.</a:t>
            </a:r>
            <a:endParaRPr lang="bg-BG" sz="15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58804" y="2918991"/>
            <a:ext cx="2296876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000" b="1" dirty="0" smtClean="0">
                <a:solidFill>
                  <a:srgbClr val="70252F"/>
                </a:solidFill>
                <a:latin typeface="Aptos"/>
                <a:hlinkClick r:id="rId3"/>
              </a:rPr>
              <a:t>ЛИНК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823960" y="3968496"/>
            <a:ext cx="2331720" cy="3108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13232" y="4407408"/>
            <a:ext cx="658368" cy="658368"/>
          </a:xfrm>
          <a:prstGeom prst="roundRect">
            <a:avLst>
              <a:gd name="adj" fmla="val 6000"/>
            </a:avLst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4572000"/>
            <a:ext cx="585216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7632" y="4425696"/>
            <a:ext cx="28803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g-BG" sz="1800" b="1" i="0" dirty="0" smtClean="0">
                <a:solidFill>
                  <a:srgbClr val="70252F"/>
                </a:solidFill>
                <a:latin typeface="Aptos"/>
              </a:rPr>
              <a:t>Земеделие</a:t>
            </a:r>
            <a:endParaRPr lang="bg-BG" sz="18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97680" y="4425696"/>
            <a:ext cx="690372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 dirty="0" err="1">
                <a:solidFill>
                  <a:srgbClr val="34302E"/>
                </a:solidFill>
                <a:latin typeface="Aptos"/>
              </a:rPr>
              <a:t>Следете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публикуваните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приеми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срокове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и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официални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съобщения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за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земеделските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4302E"/>
                </a:solidFill>
                <a:latin typeface="Aptos"/>
              </a:rPr>
              <a:t>стопани</a:t>
            </a:r>
            <a:r>
              <a:rPr sz="1500" b="0" i="0" dirty="0">
                <a:solidFill>
                  <a:srgbClr val="34302E"/>
                </a:solidFill>
                <a:latin typeface="Aptos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823960" y="5065776"/>
            <a:ext cx="2331720" cy="3108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68A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9808" y="5925312"/>
            <a:ext cx="106984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6C6762"/>
                </a:solidFill>
                <a:latin typeface="Aptos"/>
              </a:rPr>
              <a:t>Информацията за конкретни мерки и приеми се обновява. Проверявайте датата на публикуване и условията.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86027" y="5112097"/>
            <a:ext cx="1207585" cy="1920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lang="bg-BG" sz="1000" b="1" dirty="0" smtClean="0">
                <a:solidFill>
                  <a:srgbClr val="70252F"/>
                </a:solidFill>
                <a:latin typeface="Aptos"/>
                <a:hlinkClick r:id="rId4"/>
              </a:rPr>
              <a:t>ЛИНК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31" name="TextBox 21"/>
          <p:cNvSpPr txBox="1"/>
          <p:nvPr/>
        </p:nvSpPr>
        <p:spPr>
          <a:xfrm>
            <a:off x="8869680" y="4013231"/>
            <a:ext cx="228600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bg-BG" sz="1000" b="1" dirty="0" smtClean="0">
                <a:solidFill>
                  <a:srgbClr val="70252F"/>
                </a:solidFill>
                <a:latin typeface="Aptos"/>
                <a:hlinkClick r:id="rId5"/>
              </a:rPr>
              <a:t>ЛИНК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404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29184"/>
            <a:ext cx="59436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29184"/>
            <a:ext cx="416052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>
              <a:spcAft>
                <a:spcPts val="200"/>
              </a:spcAft>
            </a:pPr>
            <a:r>
              <a:rPr sz="1000" b="1">
                <a:solidFill>
                  <a:srgbClr val="6C6762"/>
                </a:solidFill>
                <a:latin typeface="Aptos"/>
              </a:rPr>
              <a:t>ПАЗАР НА ТРУДА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8288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8288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1115568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700" b="1">
                <a:solidFill>
                  <a:srgbClr val="70252F"/>
                </a:solidFill>
                <a:latin typeface="Aptos"/>
              </a:rPr>
              <a:t>Безработица и свободни работни места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627632"/>
            <a:ext cx="10789920" cy="29260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0">
                <a:solidFill>
                  <a:srgbClr val="6C6762"/>
                </a:solidFill>
                <a:latin typeface="Aptos"/>
              </a:rPr>
              <a:t>Данни на Дирекция „Бюро по труда“ – Разлог за община Банско и региона.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3493008" cy="1353312"/>
          </a:xfrm>
          <a:prstGeom prst="round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8368" y="2057400"/>
            <a:ext cx="91440" cy="1353312"/>
          </a:xfrm>
          <a:prstGeom prst="rect">
            <a:avLst/>
          </a:prstGeom>
          <a:solidFill>
            <a:srgbClr val="315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157984"/>
            <a:ext cx="2944368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700" b="1">
                <a:solidFill>
                  <a:srgbClr val="315B45"/>
                </a:solidFill>
                <a:latin typeface="Aptos"/>
              </a:rPr>
              <a:t>376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587752"/>
            <a:ext cx="2971800" cy="2286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70252F"/>
                </a:solidFill>
                <a:latin typeface="Aptos"/>
              </a:rPr>
              <a:t>регистрирани безработни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893784"/>
            <a:ext cx="2962656" cy="37548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100" b="0" dirty="0" smtClean="0">
                <a:solidFill>
                  <a:srgbClr val="34302E"/>
                </a:solidFill>
                <a:latin typeface="Aptos"/>
              </a:rPr>
              <a:t>6,57% — равнище на безработица в община Банско към 30.09.2026 г.</a:t>
            </a:r>
            <a:endParaRPr lang="bg-BG" sz="1100" b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343400" y="2057400"/>
            <a:ext cx="3493008" cy="1353312"/>
          </a:xfrm>
          <a:prstGeom prst="round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43400" y="2057400"/>
            <a:ext cx="91440" cy="1353312"/>
          </a:xfrm>
          <a:prstGeom prst="rect">
            <a:avLst/>
          </a:prstGeom>
          <a:solidFill>
            <a:srgbClr val="B68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9432" y="2157984"/>
            <a:ext cx="2944368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700" b="1">
                <a:solidFill>
                  <a:srgbClr val="B68A4D"/>
                </a:solidFill>
                <a:latin typeface="Aptos"/>
              </a:rPr>
              <a:t>111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2587752"/>
            <a:ext cx="2971800" cy="2286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70252F"/>
                </a:solidFill>
                <a:latin typeface="Aptos"/>
              </a:rPr>
              <a:t>свободни работни места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2809146"/>
            <a:ext cx="2962656" cy="5447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100" b="0" dirty="0" smtClean="0">
                <a:solidFill>
                  <a:srgbClr val="34302E"/>
                </a:solidFill>
                <a:latin typeface="Aptos"/>
              </a:rPr>
              <a:t>Обявени към 26.10.2026 г.: 27 за специалисти с висше образование и 84 за средно и по-ниско.</a:t>
            </a:r>
            <a:endParaRPr lang="bg-BG" sz="1100" b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028431" y="2057400"/>
            <a:ext cx="3493008" cy="1353312"/>
          </a:xfrm>
          <a:prstGeom prst="round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028431" y="2057400"/>
            <a:ext cx="91440" cy="1353312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84463" y="2157984"/>
            <a:ext cx="2944368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700" b="1">
                <a:solidFill>
                  <a:srgbClr val="70252F"/>
                </a:solidFill>
                <a:latin typeface="Aptos"/>
              </a:rPr>
              <a:t>2 998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3" y="2587752"/>
            <a:ext cx="2971800" cy="2286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70252F"/>
                </a:solidFill>
                <a:latin typeface="Aptos"/>
              </a:rPr>
              <a:t>регистрирани безработни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4463" y="2893784"/>
            <a:ext cx="2962656" cy="37548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100" b="0" dirty="0" smtClean="0">
                <a:solidFill>
                  <a:srgbClr val="34302E"/>
                </a:solidFill>
                <a:latin typeface="Aptos"/>
              </a:rPr>
              <a:t>Общо за територията на ДБТ – Разлог; равнище на безработица 14,48%.</a:t>
            </a:r>
            <a:endParaRPr lang="bg-BG" sz="1100" b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58368" y="3639312"/>
            <a:ext cx="5349240" cy="2359152"/>
          </a:xfrm>
          <a:prstGeom prst="round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199632" y="3639312"/>
            <a:ext cx="5321808" cy="2359152"/>
          </a:xfrm>
          <a:prstGeom prst="round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96112" y="3785615"/>
            <a:ext cx="484632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315B45"/>
                </a:solidFill>
                <a:latin typeface="Aptos"/>
              </a:rPr>
              <a:t>НАЙ-ТЪРСЕНИ СВОБОДНИ ПОЗИЦИИ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7376" y="3785615"/>
            <a:ext cx="475488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315B45"/>
                </a:solidFill>
                <a:latin typeface="Aptos"/>
              </a:rPr>
              <a:t>СРЕДНО И ПО-НИСКО ОБРАЗОВАНИЕ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4133087"/>
            <a:ext cx="4800600" cy="145783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12  монтажници, електрооборудване</a:t>
            </a:r>
          </a:p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7  сервитьори</a:t>
            </a:r>
          </a:p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6  готвачи</a:t>
            </a:r>
          </a:p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6  продавач-консултанти</a:t>
            </a:r>
          </a:p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5  работници в строителството</a:t>
            </a:r>
          </a:p>
          <a:p>
            <a:pPr algn="l">
              <a:spcAft>
                <a:spcPts val="200"/>
              </a:spcAft>
            </a:pPr>
            <a:r>
              <a:rPr lang="bg-BG" sz="1400" b="0" dirty="0" smtClean="0">
                <a:solidFill>
                  <a:srgbClr val="34302E"/>
                </a:solidFill>
                <a:latin typeface="Aptos"/>
              </a:rPr>
              <a:t>5  камериери/камериерки</a:t>
            </a:r>
            <a:endParaRPr lang="bg-BG" sz="1400" b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37376" y="4133087"/>
            <a:ext cx="4709160" cy="6370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300" b="0" dirty="0" smtClean="0">
                <a:solidFill>
                  <a:srgbClr val="34302E"/>
                </a:solidFill>
                <a:latin typeface="Aptos"/>
              </a:rPr>
              <a:t>Други позиции: администратори и рецепционисти в хотели, бармани, спасители, шофьори на автобус, заварчици, водачи на мотокар, машинни оператори и др.</a:t>
            </a:r>
            <a:endParaRPr lang="bg-BG" sz="1300" b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37376" y="5138928"/>
            <a:ext cx="470916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lang="bg-BG" sz="1200" b="0" dirty="0" smtClean="0">
                <a:solidFill>
                  <a:srgbClr val="6C6762"/>
                </a:solidFill>
                <a:latin typeface="Aptos"/>
              </a:rPr>
              <a:t>За специалисти с висше образование са обявени 27 места, включително лекари, медицински сестри, инженери, началници на склад и готвачи.</a:t>
            </a:r>
            <a:endParaRPr lang="bg-BG" sz="1200" b="0" dirty="0">
              <a:solidFill>
                <a:srgbClr val="6C6762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6025896"/>
            <a:ext cx="22860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60920" y="6007608"/>
            <a:ext cx="4160520" cy="32918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>
              <a:spcAft>
                <a:spcPts val="200"/>
              </a:spcAft>
            </a:pPr>
            <a:r>
              <a:rPr sz="900" b="0">
                <a:solidFill>
                  <a:srgbClr val="6C6762"/>
                </a:solidFill>
                <a:latin typeface="Aptos"/>
              </a:rPr>
              <a:t>Източници: ДБТ – Разлог, бюлетин към 30.09.2026 г. и информация за свободните работни места към 26.10.2026 г.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900" b="0" dirty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240" y="6519672"/>
            <a:ext cx="50292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>
              <a:spcAft>
                <a:spcPts val="200"/>
              </a:spcAft>
            </a:pPr>
            <a:r>
              <a:rPr sz="1000" b="1">
                <a:solidFill>
                  <a:srgbClr val="70252F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5943600" cy="219456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691F35"/>
                </a:solidFill>
                <a:latin typeface="Aptos"/>
              </a:defRPr>
            </a:pPr>
            <a:r>
              <a:t>БИЗНЕС БЮЛЕТИН  |  ОБЩИНА БАНСКО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89520" y="256032"/>
            <a:ext cx="4114800" cy="219456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 algn="r">
              <a:spcAft>
                <a:spcPts val="200"/>
              </a:spcAft>
              <a:defRPr sz="1000" b="1">
                <a:solidFill>
                  <a:srgbClr val="365B48"/>
                </a:solidFill>
                <a:latin typeface="Aptos"/>
              </a:defRPr>
            </a:pPr>
            <a:r>
              <a:t>ПАЗАР НА ТРУДА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438912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691F35"/>
                </a:solidFill>
                <a:latin typeface="Aptos"/>
              </a:defRPr>
            </a:pPr>
            <a:r>
              <a:t>Свободни работни места в региона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06424"/>
            <a:ext cx="10881360" cy="274320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400" b="0">
                <a:solidFill>
                  <a:srgbClr val="66625B"/>
                </a:solidFill>
                <a:latin typeface="Aptos"/>
              </a:defRPr>
            </a:pPr>
            <a:r>
              <a:t>Дирекция „Бюро по труда“ – Разлог  |  информация към 26.10.2026 г.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99616"/>
            <a:ext cx="10972800" cy="621792"/>
          </a:xfrm>
          <a:prstGeom prst="roundRect">
            <a:avLst>
              <a:gd name="adj" fmla="val 8000"/>
            </a:avLst>
          </a:prstGeom>
          <a:solidFill>
            <a:srgbClr val="691F35"/>
          </a:solidFill>
          <a:ln>
            <a:solidFill>
              <a:srgbClr val="691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636776"/>
            <a:ext cx="2834640" cy="274320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111 СВОБОДНИ МЕСТА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760" y="1636776"/>
            <a:ext cx="3017520" cy="274320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27  с висше образование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1636776"/>
            <a:ext cx="3840480" cy="274320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FFFFFF"/>
                </a:solidFill>
                <a:latin typeface="Aptos"/>
              </a:defRPr>
            </a:pPr>
            <a:r>
              <a:t>84  със средно и по-ниско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304288"/>
            <a:ext cx="3749039" cy="37764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ED6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526280" y="2304288"/>
            <a:ext cx="7040880" cy="37764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ED6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" y="2459736"/>
            <a:ext cx="3337560" cy="292608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365B48"/>
                </a:solidFill>
                <a:latin typeface="Aptos"/>
              </a:defRPr>
            </a:pPr>
            <a:r>
              <a:t>СПЕЦИАЛИСТИ С ВИСШЕ ОБРАЗОВАНИЕ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788920"/>
            <a:ext cx="3337560" cy="280384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Лекар – </a:t>
            </a:r>
            <a:r>
              <a:rPr lang="bg-BG" dirty="0" err="1" smtClean="0"/>
              <a:t>гастроентерология</a:t>
            </a:r>
            <a:endParaRPr lang="bg-BG" dirty="0" smtClean="0"/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Лекар – ендокринология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Лекар – микробиология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Лекар – хирургия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Лекар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5  Медицинска сестра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Медицинска сестра – анестезиология и интензивни грижи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Началник склад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3  Инженер, производство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Инженер, </a:t>
            </a:r>
            <a:r>
              <a:rPr lang="bg-BG" dirty="0" err="1" smtClean="0"/>
              <a:t>електроник</a:t>
            </a:r>
            <a:endParaRPr lang="bg-BG" dirty="0" smtClean="0"/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Инженер, химик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Склададжия</a:t>
            </a:r>
          </a:p>
          <a:p>
            <a:pPr>
              <a:spcAft>
                <a:spcPts val="200"/>
              </a:spcAft>
              <a:defRPr sz="11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6  Готвач</a:t>
            </a:r>
            <a:endParaRPr lang="bg-BG" dirty="0"/>
          </a:p>
        </p:txBody>
      </p:sp>
      <p:sp>
        <p:nvSpPr>
          <p:cNvPr id="14" name="TextBox 13"/>
          <p:cNvSpPr txBox="1"/>
          <p:nvPr/>
        </p:nvSpPr>
        <p:spPr>
          <a:xfrm>
            <a:off x="4736592" y="2459736"/>
            <a:ext cx="6583680" cy="292608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365B48"/>
                </a:solidFill>
                <a:latin typeface="Aptos"/>
              </a:defRPr>
            </a:pPr>
            <a:r>
              <a:t>СРЕДНО И ПО-НИСКО ОБРАЗОВАНИЕ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2788920"/>
            <a:ext cx="3154680" cy="2614049"/>
          </a:xfrm>
          <a:prstGeom prst="rect">
            <a:avLst/>
          </a:prstGeom>
          <a:noFill/>
        </p:spPr>
        <p:txBody>
          <a:bodyPr wrap="square" lIns="13716" tIns="9144" rIns="13716" bIns="9144">
            <a:spAutoFit/>
          </a:bodyPr>
          <a:lstStyle/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Асистент, офис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7  Сервитьор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4  Барман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Хост/</a:t>
            </a:r>
            <a:r>
              <a:rPr lang="bg-BG" dirty="0" err="1" smtClean="0"/>
              <a:t>хостеса</a:t>
            </a:r>
            <a:endParaRPr lang="bg-BG" dirty="0" smtClean="0"/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3  Администратор, хотел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Рецепционист, хотел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Рецепционист, СПА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Аниматор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3  Камериер/камериерка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Главен камериер/камериерка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5  Камериер/камериерка, хотел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6  Продавач-консултант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Шофьор, автокран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Машинен оператор – изделия от дърво</a:t>
            </a:r>
            <a:endParaRPr lang="bg-BG" dirty="0"/>
          </a:p>
        </p:txBody>
      </p:sp>
      <p:sp>
        <p:nvSpPr>
          <p:cNvPr id="16" name="TextBox 15"/>
          <p:cNvSpPr txBox="1"/>
          <p:nvPr/>
        </p:nvSpPr>
        <p:spPr>
          <a:xfrm>
            <a:off x="8028431" y="2788920"/>
            <a:ext cx="3246120" cy="2988510"/>
          </a:xfrm>
          <a:prstGeom prst="rect">
            <a:avLst/>
          </a:prstGeom>
          <a:noFill/>
        </p:spPr>
        <p:txBody>
          <a:bodyPr wrap="square" lIns="13716" tIns="9144" rIns="13716" bIns="9144">
            <a:spAutoFit/>
          </a:bodyPr>
          <a:lstStyle/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12  Монтажник, електрооборудване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4  Монтажник, електронни елементи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4  Монтажник, електрически елементи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Оператор – брикети и </a:t>
            </a:r>
            <a:r>
              <a:rPr lang="bg-BG" dirty="0" err="1" smtClean="0"/>
              <a:t>пелети</a:t>
            </a:r>
            <a:endParaRPr lang="bg-BG" dirty="0" smtClean="0"/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Кантарджия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Санитар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Спасител, басейн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Товарач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5  Работник, строителство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3  Заварчик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Работник, дозиране в консервно производство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Оператор, електрическа инсталация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Водач, мотокар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2  Шофьор, автобус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Машинист, </a:t>
            </a:r>
            <a:r>
              <a:rPr lang="bg-BG" dirty="0" err="1" smtClean="0"/>
              <a:t>еднокофов</a:t>
            </a:r>
            <a:r>
              <a:rPr lang="bg-BG" dirty="0" smtClean="0"/>
              <a:t> багер</a:t>
            </a:r>
          </a:p>
          <a:p>
            <a:pPr>
              <a:spcAft>
                <a:spcPts val="200"/>
              </a:spcAft>
              <a:defRPr sz="1050" b="0">
                <a:solidFill>
                  <a:srgbClr val="312F2D"/>
                </a:solidFill>
                <a:latin typeface="Aptos"/>
              </a:defRPr>
            </a:pPr>
            <a:r>
              <a:rPr lang="bg-BG" dirty="0" smtClean="0"/>
              <a:t>1  Перач (ръчно)</a:t>
            </a:r>
            <a:endParaRPr lang="bg-BG" dirty="0"/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7863840" cy="182880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>
              <a:spcAft>
                <a:spcPts val="200"/>
              </a:spcAft>
              <a:defRPr sz="850" b="0">
                <a:solidFill>
                  <a:srgbClr val="66625B"/>
                </a:solidFill>
                <a:latin typeface="Aptos"/>
              </a:defRPr>
            </a:pPr>
            <a:r>
              <a:t>За подробности: ДБТ – Разлог  |  тел. 0747 80 903  |  DBT-810@az.government.bg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73368"/>
            <a:ext cx="502920" cy="164592"/>
          </a:xfrm>
          <a:prstGeom prst="rect">
            <a:avLst/>
          </a:prstGeom>
          <a:noFill/>
        </p:spPr>
        <p:txBody>
          <a:bodyPr wrap="square" lIns="27432" tIns="9144" rIns="27432" bIns="9144">
            <a:spAutoFit/>
          </a:bodyPr>
          <a:lstStyle/>
          <a:p>
            <a:pPr algn="r">
              <a:spcAft>
                <a:spcPts val="200"/>
              </a:spcAft>
              <a:defRPr sz="1000" b="1">
                <a:solidFill>
                  <a:srgbClr val="691F35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70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sko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01168"/>
            <a:ext cx="387059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1872" y="365760"/>
            <a:ext cx="5943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БИЗНЕС БЮЛЕТИН  |  ОБЩИНА БАНСКО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79" y="365760"/>
            <a:ext cx="41605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6C6762"/>
                </a:solidFill>
                <a:latin typeface="Aptos"/>
              </a:rPr>
              <a:t>КОНТАКТИ И АБОНАМЕНТ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932688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83112" cy="16459"/>
          </a:xfrm>
          <a:prstGeom prst="rect">
            <a:avLst/>
          </a:prstGeom>
          <a:solidFill>
            <a:srgbClr val="E7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37960"/>
            <a:ext cx="73152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C6762"/>
                </a:solidFill>
                <a:latin typeface="Aptos"/>
              </a:rPr>
              <a:t>ОБЩИНА БАНСКО  •  www.bansko.bg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519672"/>
            <a:ext cx="50292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bg-BG" sz="1000" b="1" i="0" dirty="0" smtClean="0">
                <a:solidFill>
                  <a:srgbClr val="70252F"/>
                </a:solidFill>
                <a:latin typeface="Aptos"/>
              </a:rPr>
              <a:t>1</a:t>
            </a:r>
            <a:r>
              <a:rPr sz="1000" b="1" i="0" dirty="0" smtClean="0">
                <a:solidFill>
                  <a:srgbClr val="70252F"/>
                </a:solidFill>
                <a:latin typeface="Aptos"/>
              </a:rPr>
              <a:t>0</a:t>
            </a:r>
            <a:endParaRPr sz="1000" b="1" i="0" dirty="0">
              <a:solidFill>
                <a:srgbClr val="70252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792" y="1188720"/>
            <a:ext cx="1097280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70252F"/>
                </a:solidFill>
                <a:latin typeface="Aptos"/>
              </a:rPr>
              <a:t>Останете информирани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719072"/>
            <a:ext cx="1069848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C6762"/>
                </a:solidFill>
                <a:latin typeface="Aptos"/>
              </a:rPr>
              <a:t>Официални канали на Община Банско за информация, услуги и възможности за бизнеса.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2210451"/>
            <a:ext cx="6629400" cy="3246120"/>
          </a:xfrm>
          <a:prstGeom prst="roundRect">
            <a:avLst>
              <a:gd name="adj" fmla="val 6000"/>
            </a:avLst>
          </a:prstGeom>
          <a:solidFill>
            <a:srgbClr val="F5EF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4128" y="2411841"/>
            <a:ext cx="530352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70252F"/>
                </a:solidFill>
                <a:latin typeface="Aptos"/>
              </a:rPr>
              <a:t>ОБЩИНА БАНСКО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5" y="2888128"/>
            <a:ext cx="5394960" cy="151426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dirty="0">
                <a:solidFill>
                  <a:srgbClr val="34302E"/>
                </a:solidFill>
                <a:latin typeface="Aptos"/>
              </a:rPr>
              <a:t>гр. </a:t>
            </a:r>
            <a:r>
              <a:rPr lang="bg-BG" sz="1600" dirty="0" smtClean="0">
                <a:solidFill>
                  <a:srgbClr val="34302E"/>
                </a:solidFill>
                <a:latin typeface="Aptos"/>
              </a:rPr>
              <a:t>Банско, </a:t>
            </a:r>
            <a:r>
              <a:rPr sz="1600" b="0" i="0" dirty="0" err="1" smtClean="0">
                <a:solidFill>
                  <a:srgbClr val="34302E"/>
                </a:solidFill>
                <a:latin typeface="Aptos"/>
              </a:rPr>
              <a:t>пл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. „</a:t>
            </a:r>
            <a:r>
              <a:rPr sz="1600" b="0" i="0" dirty="0" err="1" smtClean="0">
                <a:solidFill>
                  <a:srgbClr val="34302E"/>
                </a:solidFill>
                <a:latin typeface="Aptos"/>
              </a:rPr>
              <a:t>Никол</a:t>
            </a:r>
            <a:r>
              <a:rPr lang="bg-BG" sz="1600" dirty="0" smtClean="0">
                <a:solidFill>
                  <a:srgbClr val="34302E"/>
                </a:solidFill>
                <a:latin typeface="Aptos"/>
              </a:rPr>
              <a:t>а</a:t>
            </a:r>
            <a:r>
              <a:rPr sz="1600" b="0" i="0" dirty="0" smtClean="0">
                <a:solidFill>
                  <a:srgbClr val="34302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4302E"/>
                </a:solidFill>
                <a:latin typeface="Aptos"/>
              </a:rPr>
              <a:t>Вапцаров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“ № </a:t>
            </a:r>
            <a:r>
              <a:rPr sz="1600" b="0" i="0" dirty="0" smtClean="0">
                <a:solidFill>
                  <a:srgbClr val="34302E"/>
                </a:solidFill>
                <a:latin typeface="Aptos"/>
              </a:rPr>
              <a:t>1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
</a:t>
            </a:r>
            <a:r>
              <a:rPr sz="1600" b="0" i="0" dirty="0" err="1">
                <a:solidFill>
                  <a:srgbClr val="34302E"/>
                </a:solidFill>
                <a:latin typeface="Aptos"/>
              </a:rPr>
              <a:t>Телефон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: 0749 </a:t>
            </a:r>
            <a:r>
              <a:rPr sz="1600" b="0" i="0" dirty="0" smtClean="0">
                <a:solidFill>
                  <a:srgbClr val="34302E"/>
                </a:solidFill>
                <a:latin typeface="Aptos"/>
              </a:rPr>
              <a:t>886</a:t>
            </a:r>
            <a:r>
              <a:rPr lang="bg-BG" sz="1600" b="0" i="0" dirty="0" smtClean="0">
                <a:solidFill>
                  <a:srgbClr val="34302E"/>
                </a:solidFill>
                <a:latin typeface="Aptos"/>
              </a:rPr>
              <a:t>11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
</a:t>
            </a:r>
            <a:r>
              <a:rPr sz="1600" b="0" i="0" dirty="0" err="1">
                <a:solidFill>
                  <a:srgbClr val="34302E"/>
                </a:solidFill>
                <a:latin typeface="Aptos"/>
              </a:rPr>
              <a:t>Имейл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: obabansko@bansko.bg
</a:t>
            </a:r>
            <a:r>
              <a:rPr sz="1600" b="0" i="0" dirty="0" err="1">
                <a:solidFill>
                  <a:srgbClr val="34302E"/>
                </a:solidFill>
                <a:latin typeface="Aptos"/>
              </a:rPr>
              <a:t>Официален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4302E"/>
                </a:solidFill>
                <a:latin typeface="Aptos"/>
              </a:rPr>
              <a:t>сайт</a:t>
            </a:r>
            <a:r>
              <a:rPr sz="1600" b="0" i="0" dirty="0">
                <a:solidFill>
                  <a:srgbClr val="34302E"/>
                </a:solidFill>
                <a:latin typeface="Aptos"/>
              </a:rPr>
              <a:t>: </a:t>
            </a:r>
            <a:r>
              <a:rPr sz="1600" b="0" i="0" dirty="0" smtClean="0">
                <a:solidFill>
                  <a:srgbClr val="34302E"/>
                </a:solidFill>
                <a:latin typeface="Aptos"/>
              </a:rPr>
              <a:t>www.bansko.bg</a:t>
            </a:r>
            <a:endParaRPr sz="1600" b="0" i="0" dirty="0">
              <a:solidFill>
                <a:srgbClr val="34302E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2415" y="4754880"/>
            <a:ext cx="5486400" cy="6433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400" b="1" i="0" dirty="0" smtClean="0">
                <a:solidFill>
                  <a:srgbClr val="315B45"/>
                </a:solidFill>
                <a:latin typeface="Aptos"/>
              </a:rPr>
              <a:t>Бизнес бюлетин • Бизнес каталог • Търгове и обяви • Профил на купувача</a:t>
            </a:r>
            <a:endParaRPr lang="bg-BG" sz="1400" b="1" i="0" dirty="0">
              <a:solidFill>
                <a:srgbClr val="315B45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818120" y="224028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FAF8F4"/>
          </a:solidFill>
          <a:ln w="10160">
            <a:solidFill>
              <a:srgbClr val="E7D9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65008" y="2578608"/>
            <a:ext cx="3063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70252F"/>
                </a:solidFill>
                <a:latin typeface="Aptos"/>
              </a:rPr>
              <a:t>СКАНИРАЙТЕ ЗА ДОСТЪП</a:t>
            </a:r>
          </a:p>
        </p:txBody>
      </p:sp>
      <p:sp>
        <p:nvSpPr>
          <p:cNvPr id="29" name="Freeform 26"/>
          <p:cNvSpPr/>
          <p:nvPr/>
        </p:nvSpPr>
        <p:spPr>
          <a:xfrm>
            <a:off x="9048764" y="3034688"/>
            <a:ext cx="1242031" cy="1344915"/>
          </a:xfrm>
          <a:custGeom>
            <a:avLst/>
            <a:gdLst/>
            <a:ahLst/>
            <a:cxnLst/>
            <a:rect l="l" t="t" r="r" b="b"/>
            <a:pathLst>
              <a:path w="2645842" h="2370234">
                <a:moveTo>
                  <a:pt x="0" y="0"/>
                </a:moveTo>
                <a:lnTo>
                  <a:pt x="2645842" y="0"/>
                </a:lnTo>
                <a:lnTo>
                  <a:pt x="2645842" y="2370234"/>
                </a:lnTo>
                <a:lnTo>
                  <a:pt x="0" y="2370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849</Words>
  <Application>Microsoft Office PowerPoint</Application>
  <PresentationFormat>Широк екран</PresentationFormat>
  <Paragraphs>166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 бюлетин на Община Банско — октомври 2026</dc:title>
  <dc:subject>Месечен бизнес бюлетин — редактируема презентация 16:9</dc:subject>
  <dc:creator>Община Банско — работен проект</dc:creator>
  <cp:keywords>Банско, бизнес бюлетин, октомври 2026, финансиране, зелени технологии</cp:keywords>
  <dc:description>generated using python-pptx</dc:description>
  <cp:lastModifiedBy>OBA_Dani</cp:lastModifiedBy>
  <cp:revision>10</cp:revision>
  <dcterms:created xsi:type="dcterms:W3CDTF">2013-01-27T09:14:16Z</dcterms:created>
  <dcterms:modified xsi:type="dcterms:W3CDTF">2026-10-29T08:21:13Z</dcterms:modified>
  <cp:category/>
</cp:coreProperties>
</file>